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5" r:id="rId3"/>
    <p:sldId id="268" r:id="rId4"/>
    <p:sldId id="270" r:id="rId5"/>
    <p:sldId id="283" r:id="rId6"/>
    <p:sldId id="282" r:id="rId7"/>
    <p:sldId id="284" r:id="rId8"/>
    <p:sldId id="285" r:id="rId9"/>
    <p:sldId id="286" r:id="rId10"/>
    <p:sldId id="279" r:id="rId11"/>
    <p:sldId id="280" r:id="rId12"/>
    <p:sldId id="281" r:id="rId13"/>
    <p:sldId id="274" r:id="rId14"/>
    <p:sldId id="275" r:id="rId15"/>
    <p:sldId id="28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24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17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3441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608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7920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364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707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7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76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58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48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69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73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59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6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80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DE1A5-0407-4DAB-A2E9-789848DA48AD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D050C1-2F51-48E3-A10F-23F36C1C5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89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66BDD-CBFE-4EF1-9A4A-5E8F79AB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7791" y="590844"/>
            <a:ext cx="8961120" cy="226489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«Формы взаимодействия образовательных организаций и учреждений дополнительного образования Вахитовского и Приволжского районов»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1C9DBD-AEF3-4CA7-B95D-74FB15213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643533"/>
            <a:ext cx="7766936" cy="1504200"/>
          </a:xfrm>
        </p:spPr>
        <p:txBody>
          <a:bodyPr>
            <a:normAutofit/>
          </a:bodyPr>
          <a:lstStyle/>
          <a:p>
            <a:r>
              <a:rPr lang="ru-RU" sz="2000" u="sng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Мухаммадиева</a:t>
            </a:r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Лилия </a:t>
            </a:r>
            <a:r>
              <a:rPr lang="ru-RU" sz="2000" u="sng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Раисовна</a:t>
            </a:r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УМС ИМО УО г. Казани </a:t>
            </a:r>
          </a:p>
          <a:p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Вахитовскому и Приволжскому районам</a:t>
            </a:r>
          </a:p>
        </p:txBody>
      </p:sp>
    </p:spTree>
    <p:extLst>
      <p:ext uri="{BB962C8B-B14F-4D97-AF65-F5344CB8AC3E}">
        <p14:creationId xmlns:p14="http://schemas.microsoft.com/office/powerpoint/2010/main" val="232982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BC21A-7FA5-4151-97A1-7B7279B6D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219200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1. </a:t>
            </a:r>
            <a:r>
              <a:rPr lang="ru-RU" sz="2800" dirty="0"/>
              <a:t>Организация деятельности </a:t>
            </a:r>
            <a:r>
              <a:rPr lang="ru-RU" sz="2800" b="1" dirty="0"/>
              <a:t>на базе общеобразовательных учреждений.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C21619-2DB9-42D0-941D-25D87F171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828800"/>
            <a:ext cx="8596668" cy="4212562"/>
          </a:xfrm>
        </p:spPr>
        <p:txBody>
          <a:bodyPr>
            <a:normAutofit/>
          </a:bodyPr>
          <a:lstStyle/>
          <a:p>
            <a:r>
              <a:rPr lang="ru-RU" sz="2000" b="1" dirty="0"/>
              <a:t>Первый вариант. </a:t>
            </a:r>
            <a:r>
              <a:rPr lang="ru-RU" sz="2000" dirty="0"/>
              <a:t>Образовательное учреждение привлекает работников УДОД к работе на условиях совместительства (в данном случае рекомендуется заключать трудовой договор с лицом, который будет работать совместителем). Образовательную услугу по предоставлению дополнительного образования детей должно оказывать общеобразовательное учреждение.</a:t>
            </a:r>
          </a:p>
          <a:p>
            <a:r>
              <a:rPr lang="ru-RU" sz="2000" b="1" dirty="0"/>
              <a:t>Второй вариант. </a:t>
            </a:r>
            <a:r>
              <a:rPr lang="ru-RU" sz="2000" dirty="0"/>
              <a:t>Размещение УДОД на базе общеобразовательного учреждения посредством изъятия неиспользованных помещений у общеобразовательного учреждения (музыкальные школы) и закрепления их на праве оперативного управления за УДОД либо на условиях договоров аренды (либо безвозмездного пользования).</a:t>
            </a:r>
          </a:p>
        </p:txBody>
      </p:sp>
    </p:spTree>
    <p:extLst>
      <p:ext uri="{BB962C8B-B14F-4D97-AF65-F5344CB8AC3E}">
        <p14:creationId xmlns:p14="http://schemas.microsoft.com/office/powerpoint/2010/main" val="814008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3D66D0-D08F-482C-8224-B86483586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11015"/>
            <a:ext cx="8596668" cy="25181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образовательной деятельности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учреждений дополнительного образования детей.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В данном случае общеобразовательное учреждение выполняет информационные, диагностические, организационные функции, а также (при необходимости) решает кадровые вопросы, используя потенциал педагогического коллектива. </a:t>
            </a:r>
            <a:br>
              <a:rPr lang="ru-RU" sz="2800" dirty="0"/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DD6A65-D996-431E-85E7-C773E6E90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729133"/>
            <a:ext cx="9085643" cy="3446583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 с использованием </a:t>
            </a:r>
            <a:r>
              <a:rPr lang="ru-RU" sz="2400" b="1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«смешанной модели»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применяются организационно-управленческие решения в условиях действия положений двух вариантов.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с учетом обеспечения оптимума эффективности предпринимаемых действий </a:t>
            </a:r>
            <a:r>
              <a:rPr lang="ru-RU" sz="2000" dirty="0">
                <a:latin typeface="TruthCYR Medium" panose="02000603050000020004" pitchFamily="50" charset="-52"/>
                <a:cs typeface="Times New Roman" panose="02020603050405020304" pitchFamily="18" charset="0"/>
              </a:rPr>
              <a:t>образовательное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учреждение на паритетной основе использует материально-техническую базу, кадровый потенциал, реализует совместные образовательные программы учреждений общего и дополнительного образования детей. </a:t>
            </a:r>
          </a:p>
        </p:txBody>
      </p:sp>
    </p:spTree>
    <p:extLst>
      <p:ext uri="{BB962C8B-B14F-4D97-AF65-F5344CB8AC3E}">
        <p14:creationId xmlns:p14="http://schemas.microsoft.com/office/powerpoint/2010/main" val="857104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16F03-67BF-4A38-A415-8FC80AFC0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486" y="286043"/>
            <a:ext cx="8596668" cy="1317674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При организации сотрудничества образовательного учреждения и УДОД используются </a:t>
            </a:r>
            <a:br>
              <a:rPr lang="ru-RU" sz="2400" dirty="0"/>
            </a:br>
            <a:r>
              <a:rPr lang="ru-RU" sz="2400" b="1" dirty="0"/>
              <a:t>следующие формы сотрудничества: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19D3D9-6722-43A2-A412-9BEA261A8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603717"/>
            <a:ext cx="8596668" cy="506436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Совместная разработка и реализация образовательных, развивающих, досуговых и игровых программ в школах и учреждениях дополнительного образования детей.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Совместная работа школьных учителей, педагогов дополнительного образования, специалистов психологических и </a:t>
            </a:r>
            <a:r>
              <a:rPr lang="ru-RU" dirty="0" err="1"/>
              <a:t>валеологических</a:t>
            </a:r>
            <a:r>
              <a:rPr lang="ru-RU" dirty="0"/>
              <a:t> служб с различными социальными группами детей: одаренными и талантливыми детьми, детьми «групп риска» и с учащимися с ограниченными возможностями здоровья.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Создание в школах детских общественных организаций с последующим объединением в межшкольные союзы на базе учреждений дополнительного образования детей; совместное осуществление медико-психолого-педагогического мониторинга динамики развития, воспитанности и обученности детей.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/>
              <a:t>В качестве интегрирующих форм взаимодействия </a:t>
            </a:r>
            <a:r>
              <a:rPr lang="ru-RU" dirty="0"/>
              <a:t>хочу выделить проектную деятельность, творческие лаборатории, ассоциации, лагеря, экспедиции, клубы, объединения по интересам, научные общества и т.п.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004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2031" y="685800"/>
            <a:ext cx="9355015" cy="122740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800080"/>
                </a:solidFill>
                <a:latin typeface="Constantia" pitchFamily="18" charset="0"/>
              </a:rPr>
              <a:t>Имеющийся на сегодня опыт образовательного партнерства школы и ДО</a:t>
            </a:r>
            <a:r>
              <a:rPr lang="ru-RU" sz="3200" b="1" dirty="0">
                <a:solidFill>
                  <a:srgbClr val="800080"/>
                </a:solidFill>
                <a:latin typeface="Arial" charset="0"/>
              </a:rPr>
              <a:t>Д</a:t>
            </a:r>
            <a:endParaRPr lang="ru-RU" sz="3200" b="1" dirty="0">
              <a:solidFill>
                <a:srgbClr val="800080"/>
              </a:solidFill>
              <a:latin typeface="Constantia" pitchFamily="18" charset="0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248" y="2286000"/>
            <a:ext cx="9101797" cy="4100732"/>
          </a:xfrm>
        </p:spPr>
        <p:txBody>
          <a:bodyPr/>
          <a:lstStyle/>
          <a:p>
            <a:r>
              <a:rPr lang="ru-RU" sz="2400" b="1" dirty="0">
                <a:solidFill>
                  <a:schemeClr val="tx2"/>
                </a:solidFill>
              </a:rPr>
              <a:t>Организация учебных занятий на базе учреждений-партнеров.</a:t>
            </a:r>
          </a:p>
          <a:p>
            <a:r>
              <a:rPr lang="ru-RU" sz="2400" b="1" dirty="0">
                <a:solidFill>
                  <a:schemeClr val="tx2"/>
                </a:solidFill>
              </a:rPr>
              <a:t>Использование возможностей ДОД в проведении массовых мероприятий с учащимися.</a:t>
            </a:r>
          </a:p>
          <a:p>
            <a:r>
              <a:rPr lang="ru-RU" sz="2400" b="1" dirty="0">
                <a:solidFill>
                  <a:schemeClr val="tx2"/>
                </a:solidFill>
              </a:rPr>
              <a:t>Привлечение школьных учителей к работе в системе ДОД и наоборот.</a:t>
            </a:r>
          </a:p>
          <a:p>
            <a:r>
              <a:rPr lang="ru-RU" sz="2400" b="1" dirty="0">
                <a:solidFill>
                  <a:schemeClr val="tx2"/>
                </a:solidFill>
              </a:rPr>
              <a:t>проектирование образовательных программ.</a:t>
            </a:r>
          </a:p>
          <a:p>
            <a:pPr marL="0" indent="0">
              <a:buNone/>
            </a:pPr>
            <a:endParaRPr lang="ru-RU" sz="2400" b="1" dirty="0">
              <a:solidFill>
                <a:schemeClr val="tx2"/>
              </a:solidFill>
            </a:endParaRPr>
          </a:p>
          <a:p>
            <a:endParaRPr lang="ru-RU" sz="24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81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182" y="549275"/>
            <a:ext cx="9549618" cy="50323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990099"/>
                </a:solidFill>
              </a:rPr>
              <a:t>Положительные аспекты взаимодействия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150" y="1688123"/>
            <a:ext cx="9802837" cy="405149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chemeClr val="tx2"/>
                </a:solidFill>
              </a:rPr>
              <a:t>Усиление потенциала ОУ в развитии детской одаренности;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chemeClr val="tx2"/>
                </a:solidFill>
              </a:rPr>
              <a:t>выявление способностей детей;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chemeClr val="tx2"/>
                </a:solidFill>
              </a:rPr>
              <a:t>развитие интересов учащихся, мотивации к познанию и творчеству;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chemeClr val="tx2"/>
                </a:solidFill>
              </a:rPr>
              <a:t>создание благоприятной </a:t>
            </a:r>
            <a:r>
              <a:rPr lang="ru-RU" sz="2400" b="1" dirty="0" err="1">
                <a:solidFill>
                  <a:schemeClr val="tx2"/>
                </a:solidFill>
              </a:rPr>
              <a:t>психоэмоциональной</a:t>
            </a:r>
            <a:r>
              <a:rPr lang="ru-RU" sz="2400" b="1" dirty="0">
                <a:solidFill>
                  <a:schemeClr val="tx2"/>
                </a:solidFill>
              </a:rPr>
              <a:t> атмосферы (отсутствие отметок, смена видов деятельности и т.п.);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chemeClr val="tx2"/>
                </a:solidFill>
              </a:rPr>
              <a:t>развитие личностного потенциала учащихся: интеллектуальных, физических, творческих способностей, коммуникативных качеств, расширение кругозора;</a:t>
            </a:r>
            <a:endParaRPr lang="ru-RU" sz="2400" b="1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chemeClr val="tx2"/>
                </a:solidFill>
              </a:rPr>
              <a:t>развитие общекультурных компетенций  школьников;</a:t>
            </a:r>
          </a:p>
          <a:p>
            <a:pPr>
              <a:lnSpc>
                <a:spcPct val="80000"/>
              </a:lnSpc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53089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E68CDF-2C6C-44C5-9B9B-82373258D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9483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Вышеназванные направления деятельности могут лечь в основу программы совместной деятельности учреждений с последовательным планированием работы.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17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A15BFB2-D67A-4A56-8663-84868FFA088C}"/>
              </a:ext>
            </a:extLst>
          </p:cNvPr>
          <p:cNvSpPr/>
          <p:nvPr/>
        </p:nvSpPr>
        <p:spPr>
          <a:xfrm>
            <a:off x="633046" y="970670"/>
            <a:ext cx="851095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Закон об образовании РФ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2012 г.</a:t>
            </a:r>
            <a:br>
              <a:rPr lang="ru-RU" sz="32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ru-RU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дополнительное образование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- вид образования, который направлен на всестороннее удовлетворение образовательных потребностей человека в интеллектуальном, духовно-нравственном, физическом и (или) профессиональном совершенствовании и 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</a:rPr>
              <a:t>не сопровождается повышением уровня образования;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0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600201"/>
            <a:ext cx="854528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indent="444500" defTabSz="914400" fontAlgn="base">
              <a:spcAft>
                <a:spcPct val="0"/>
              </a:spcAft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Дополнительное образование детей направлено на обеспечение персонального жизнетворчества обучающихся </a:t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в контексте позитивной социализации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как здесь и сейчас, так и на перспективу </a:t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в плане их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социально-профессионального самоопределения, реализации личных жизненных замыслов и притязаний.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76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305800" cy="5696712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III</a:t>
            </a:r>
            <a:r>
              <a:rPr lang="ru-RU" sz="3200" b="1" dirty="0"/>
              <a:t>. Цели и задачи развития дополнительного образования детей </a:t>
            </a:r>
            <a:br>
              <a:rPr lang="ru-RU" sz="3200" b="1" dirty="0"/>
            </a:br>
            <a:br>
              <a:rPr lang="ru-RU" sz="3200" b="1" dirty="0"/>
            </a:br>
            <a:r>
              <a:rPr lang="ru-RU" sz="3200" b="1" dirty="0"/>
              <a:t>- </a:t>
            </a:r>
            <a:r>
              <a:rPr lang="ru-RU" sz="3200" dirty="0"/>
              <a:t>обеспечение прав ребенка на развитие, личностное самоопределение и самореализацию;</a:t>
            </a:r>
            <a:br>
              <a:rPr lang="ru-RU" sz="3200" dirty="0"/>
            </a:br>
            <a:r>
              <a:rPr lang="ru-RU" sz="3200" dirty="0"/>
              <a:t>- расширение возможностей для удовлетворения разнообразных интересов детей и их семей в сфере образования;</a:t>
            </a:r>
            <a:br>
              <a:rPr lang="ru-RU" sz="3200" dirty="0"/>
            </a:br>
            <a:r>
              <a:rPr lang="ru-RU" sz="3200" dirty="0"/>
              <a:t>- развитие инновационного потенциала общества.</a:t>
            </a:r>
            <a:br>
              <a:rPr lang="ru-RU" sz="3200" dirty="0"/>
            </a:br>
            <a:br>
              <a:rPr lang="ru-RU" sz="3200" b="1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51827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38988C19-F8AA-4548-8399-95369B0A0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1237"/>
          </a:xfrm>
        </p:spPr>
        <p:txBody>
          <a:bodyPr/>
          <a:lstStyle/>
          <a:p>
            <a:pPr algn="ctr"/>
            <a:r>
              <a:rPr lang="ru-RU" b="1" dirty="0"/>
              <a:t>П Р О Б Л Е М Ы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8ECD0072-9ABD-4F47-9CF3-62BB04B31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420837"/>
            <a:ext cx="4185623" cy="520505"/>
          </a:xfrm>
        </p:spPr>
        <p:txBody>
          <a:bodyPr/>
          <a:lstStyle/>
          <a:p>
            <a:r>
              <a:rPr lang="ru-RU" dirty="0"/>
              <a:t>Требования времени:</a:t>
            </a:r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BE436136-7A3B-4DEB-A4C9-03A048B91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5761" y="2232074"/>
            <a:ext cx="4495608" cy="4281267"/>
          </a:xfrm>
        </p:spPr>
        <p:txBody>
          <a:bodyPr>
            <a:normAutofit/>
          </a:bodyPr>
          <a:lstStyle/>
          <a:p>
            <a:r>
              <a:rPr lang="ru-RU" dirty="0"/>
              <a:t>Создать единую образовательную среду путем объединения усилий педагогов школ, УДО и др.</a:t>
            </a:r>
          </a:p>
          <a:p>
            <a:r>
              <a:rPr lang="ru-RU" dirty="0"/>
              <a:t>Повысить эффективность использования ресурсного потенциала образовательных учреждений.</a:t>
            </a:r>
          </a:p>
          <a:p>
            <a:r>
              <a:rPr lang="ru-RU" dirty="0"/>
              <a:t>Создать условия для социальной успешности выпускников, формирования у них прочных личных и допрофессиональных компетенций, обеспечивающих подготовку к жизни в высокотехнологическом мире.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94353A05-6704-4F85-A014-422E36DA1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74876" y="1502779"/>
            <a:ext cx="4185618" cy="576262"/>
          </a:xfrm>
        </p:spPr>
        <p:txBody>
          <a:bodyPr/>
          <a:lstStyle/>
          <a:p>
            <a:r>
              <a:rPr lang="ru-RU" dirty="0"/>
              <a:t>Факты:</a:t>
            </a:r>
          </a:p>
        </p:txBody>
      </p:sp>
      <p:sp>
        <p:nvSpPr>
          <p:cNvPr id="15" name="Объект 14">
            <a:extLst>
              <a:ext uri="{FF2B5EF4-FFF2-40B4-BE49-F238E27FC236}">
                <a16:creationId xmlns:a16="http://schemas.microsoft.com/office/drawing/2014/main" id="{8CE37DD5-04FA-4F04-B3CE-23C1CE039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2232075"/>
            <a:ext cx="4899678" cy="428126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Нарушается принцип свободного выбора ребенком вариативной части БУП школы и внеурочной деятельности.</a:t>
            </a:r>
          </a:p>
          <a:p>
            <a:r>
              <a:rPr lang="ru-RU" dirty="0"/>
              <a:t>Отсутствует единая база занятости детей в дополнительном образовании, не отработана координация  занятости во внеурочное время, не учитывается уже состоявшийся выбор ребенком занятий в УДО или других учреждениях культуры и спорта.</a:t>
            </a:r>
          </a:p>
          <a:p>
            <a:r>
              <a:rPr lang="ru-RU" dirty="0"/>
              <a:t>Взаимодействие с УДО сводится только к реализации ВУД, хотя пространства взаимодействия могут быть намного шире.</a:t>
            </a:r>
          </a:p>
          <a:p>
            <a:r>
              <a:rPr lang="ru-RU" dirty="0"/>
              <a:t>Не определены условия финансирования ВУД.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842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8AE4F-0D50-48F6-A2A6-4B8E8A837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849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и содержание сотрудничества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 с образовательными организациями определяются субъективными факторами функционирования «партнеров», спецификой социальных запросов в целях создания, расширения и обогащения учебно-воспитательного пространства в микросоциуме – ближайшей среде жизнедеятельности ребенка, обеспечения его успешной адаптации к современным социокультурным условиям.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818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9" name="Picture 7" descr="400_F_10056459_BuHHVd3shz5jlhYCAmcyqaDEy6xjclBe[1]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4343400" y="609600"/>
            <a:ext cx="3505200" cy="3505200"/>
          </a:xfrm>
          <a:noFill/>
          <a:ln/>
        </p:spPr>
      </p:pic>
      <p:sp>
        <p:nvSpPr>
          <p:cNvPr id="131080" name="WordArt 8"/>
          <p:cNvSpPr>
            <a:spLocks noChangeArrowheads="1" noChangeShapeType="1" noTextEdit="1"/>
          </p:cNvSpPr>
          <p:nvPr/>
        </p:nvSpPr>
        <p:spPr bwMode="auto">
          <a:xfrm>
            <a:off x="576775" y="4267199"/>
            <a:ext cx="9875519" cy="16130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Какова основная идея взаимодействия?</a:t>
            </a:r>
          </a:p>
        </p:txBody>
      </p:sp>
    </p:spTree>
    <p:extLst>
      <p:ext uri="{BB962C8B-B14F-4D97-AF65-F5344CB8AC3E}">
        <p14:creationId xmlns:p14="http://schemas.microsoft.com/office/powerpoint/2010/main" val="359300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16764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800080"/>
                </a:solidFill>
              </a:rPr>
              <a:t>Основная идея взаимодействия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1347" y="3200400"/>
            <a:ext cx="8605911" cy="36576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/>
                </a:solidFill>
                <a:latin typeface="Constantia" pitchFamily="18" charset="0"/>
              </a:rPr>
              <a:t>усиление личностной, творческой, практической и социальной составляющих содержания образования, повышение его качества в интересах развивающейся личности ребенка </a:t>
            </a:r>
            <a:r>
              <a:rPr lang="ru-RU" sz="3200" dirty="0">
                <a:solidFill>
                  <a:schemeClr val="tx2"/>
                </a:solidFill>
                <a:latin typeface="Constantia" pitchFamily="18" charset="0"/>
              </a:rPr>
              <a:t> </a:t>
            </a:r>
            <a:br>
              <a:rPr lang="ru-RU" sz="3200" dirty="0">
                <a:solidFill>
                  <a:schemeClr val="tx2"/>
                </a:solidFill>
                <a:latin typeface="Constantia" pitchFamily="18" charset="0"/>
              </a:rPr>
            </a:br>
            <a:endParaRPr lang="ru-RU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4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800080"/>
                </a:solidFill>
              </a:rPr>
              <a:t>Основные моменты взаимодействия, которые необходимо оценить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725" y="2493498"/>
            <a:ext cx="9152466" cy="44958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800" b="1" dirty="0">
                <a:solidFill>
                  <a:schemeClr val="tx2"/>
                </a:solidFill>
                <a:latin typeface="Constantia" pitchFamily="18" charset="0"/>
              </a:rPr>
              <a:t>Имеющийся на сегодня опыт образовательного партнерства школы и </a:t>
            </a:r>
            <a:r>
              <a:rPr lang="ru-RU" sz="2800" b="1" dirty="0">
                <a:solidFill>
                  <a:schemeClr val="tx2"/>
                </a:solidFill>
                <a:latin typeface="Arial" charset="0"/>
              </a:rPr>
              <a:t>ДОД</a:t>
            </a:r>
            <a:r>
              <a:rPr lang="ru-RU" sz="2800" b="1" dirty="0">
                <a:solidFill>
                  <a:schemeClr val="tx2"/>
                </a:solidFill>
                <a:latin typeface="Constantia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>
                <a:solidFill>
                  <a:schemeClr val="tx2"/>
                </a:solidFill>
                <a:latin typeface="Constantia" pitchFamily="18" charset="0"/>
              </a:rPr>
              <a:t>Возможные направления и формы взаимодействия ОУ в реализации программ развития и воспитания учащихся.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>
                <a:solidFill>
                  <a:schemeClr val="tx2"/>
                </a:solidFill>
                <a:latin typeface="Constantia" pitchFamily="18" charset="0"/>
              </a:rPr>
              <a:t>Положительные аспекты и возможные риски интеграции школы и ДО</a:t>
            </a:r>
            <a:r>
              <a:rPr lang="ru-RU" sz="2800" b="1" dirty="0">
                <a:solidFill>
                  <a:schemeClr val="tx2"/>
                </a:solidFill>
                <a:latin typeface="Arial" charset="0"/>
              </a:rPr>
              <a:t>Д</a:t>
            </a:r>
          </a:p>
        </p:txBody>
      </p:sp>
    </p:spTree>
    <p:extLst>
      <p:ext uri="{BB962C8B-B14F-4D97-AF65-F5344CB8AC3E}">
        <p14:creationId xmlns:p14="http://schemas.microsoft.com/office/powerpoint/2010/main" val="228585988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246</TotalTime>
  <Words>700</Words>
  <Application>Microsoft Office PowerPoint</Application>
  <PresentationFormat>Широкоэкранный</PresentationFormat>
  <Paragraphs>49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Constantia</vt:lpstr>
      <vt:lpstr>Times New Roman</vt:lpstr>
      <vt:lpstr>Trebuchet MS</vt:lpstr>
      <vt:lpstr>TruthCYR Medium</vt:lpstr>
      <vt:lpstr>Wingdings</vt:lpstr>
      <vt:lpstr>Wingdings 3</vt:lpstr>
      <vt:lpstr>Аспект</vt:lpstr>
      <vt:lpstr>«Формы взаимодействия образовательных организаций и учреждений дополнительного образования Вахитовского и Приволжского районов» </vt:lpstr>
      <vt:lpstr>Презентация PowerPoint</vt:lpstr>
      <vt:lpstr>Дополнительное образование детей направлено на обеспечение персонального жизнетворчества обучающихся  в контексте позитивной социализации как здесь и сейчас, так и на перспективу  в плане их социально-профессионального самоопределения, реализации личных жизненных замыслов и притязаний.</vt:lpstr>
      <vt:lpstr>III. Цели и задачи развития дополнительного образования детей   - обеспечение прав ребенка на развитие, личностное самоопределение и самореализацию; - расширение возможностей для удовлетворения разнообразных интересов детей и их семей в сфере образования; - развитие инновационного потенциала общества.  </vt:lpstr>
      <vt:lpstr>П Р О Б Л Е М Ы</vt:lpstr>
      <vt:lpstr>Характер и содержание сотрудничества УДО с образовательными организациями определяются субъективными факторами функционирования «партнеров», спецификой социальных запросов в целях создания, расширения и обогащения учебно-воспитательного пространства в микросоциуме – ближайшей среде жизнедеятельности ребенка, обеспечения его успешной адаптации к современным социокультурным условиям.</vt:lpstr>
      <vt:lpstr>Презентация PowerPoint</vt:lpstr>
      <vt:lpstr>Основная идея взаимодействия</vt:lpstr>
      <vt:lpstr>Основные моменты взаимодействия, которые необходимо оценить</vt:lpstr>
      <vt:lpstr>1. Организация деятельности на базе общеобразовательных учреждений.</vt:lpstr>
      <vt:lpstr>2. Организация образовательной деятельности на базе учреждений дополнительного образования детей.  В данном случае общеобразовательное учреждение выполняет информационные, диагностические, организационные функции, а также (при необходимости) решает кадровые вопросы, используя потенциал педагогического коллектива.  </vt:lpstr>
      <vt:lpstr>При организации сотрудничества образовательного учреждения и УДОД используются  следующие формы сотрудничества:</vt:lpstr>
      <vt:lpstr>Имеющийся на сегодня опыт образовательного партнерства школы и ДОД</vt:lpstr>
      <vt:lpstr>Положительные аспекты взаимодействия</vt:lpstr>
      <vt:lpstr>Вышеназванные направления деятельности могут лечь в основу программы совместной деятельности учреждений с последовательным планированием работы.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взаимодействия образовательной организации с УДО  складывается из следующих шагов:</dc:title>
  <dc:creator>Татьяна</dc:creator>
  <cp:lastModifiedBy>Татьяна</cp:lastModifiedBy>
  <cp:revision>17</cp:revision>
  <cp:lastPrinted>2017-10-24T06:14:08Z</cp:lastPrinted>
  <dcterms:created xsi:type="dcterms:W3CDTF">2017-10-23T16:49:20Z</dcterms:created>
  <dcterms:modified xsi:type="dcterms:W3CDTF">2017-10-24T06:29:10Z</dcterms:modified>
</cp:coreProperties>
</file>